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7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1979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6757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1062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67886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706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3852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647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98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1805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3256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67577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09C36-E312-48C3-BFCC-034BA523FE3B}" type="datetimeFigureOut">
              <a:rPr lang="sk-SK" smtClean="0"/>
              <a:t>23. 10. 2026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7AE13-A571-42E8-BD0B-F1B2C44D8B7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0704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25135" y="2898349"/>
            <a:ext cx="3591208" cy="453914"/>
          </a:xfrm>
        </p:spPr>
        <p:txBody>
          <a:bodyPr/>
          <a:lstStyle/>
          <a:p>
            <a:r>
              <a:rPr lang="sk-SK" dirty="0" smtClean="0"/>
              <a:t>www.umeba.sk</a:t>
            </a:r>
            <a:endParaRPr lang="sk-SK" dirty="0"/>
          </a:p>
        </p:txBody>
      </p:sp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836" y="1365814"/>
            <a:ext cx="3077807" cy="14148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661087" y="3696294"/>
            <a:ext cx="10719303" cy="1174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800" b="1" dirty="0" smtClean="0"/>
              <a:t>Projekt - POPULARIZÁCIA ŽIVOTA A DIELA </a:t>
            </a:r>
          </a:p>
          <a:p>
            <a:r>
              <a:rPr lang="sk-SK" sz="2800" b="1" dirty="0" smtClean="0"/>
              <a:t>VOJTECHA ZAMAROVSKÉHO</a:t>
            </a:r>
            <a:endParaRPr lang="sk-SK" sz="2800" b="1" dirty="0"/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389300" y="5889959"/>
            <a:ext cx="1403194" cy="45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600" smtClean="0"/>
              <a:t>30.10.2026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897745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430448" y="905346"/>
            <a:ext cx="8854472" cy="4282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2800" b="1" dirty="0"/>
              <a:t> </a:t>
            </a:r>
            <a:r>
              <a:rPr lang="sk-SK" sz="3900" dirty="0"/>
              <a:t>T</a:t>
            </a:r>
            <a:r>
              <a:rPr lang="sk-SK" sz="3900" dirty="0" smtClean="0"/>
              <a:t>erénny </a:t>
            </a:r>
            <a:r>
              <a:rPr lang="sk-SK" sz="3900" dirty="0"/>
              <a:t>prieskum v rokoch 2022 a 2023 potvrdil </a:t>
            </a:r>
            <a:r>
              <a:rPr lang="sk-SK" sz="3900" dirty="0" smtClean="0"/>
              <a:t>tušené </a:t>
            </a:r>
            <a:r>
              <a:rPr lang="sk-SK" sz="3900" dirty="0"/>
              <a:t>- </a:t>
            </a:r>
            <a:r>
              <a:rPr lang="sk-SK" sz="3900" dirty="0" smtClean="0"/>
              <a:t>ročníky </a:t>
            </a:r>
            <a:r>
              <a:rPr lang="sk-SK" sz="3900" dirty="0"/>
              <a:t>pod 40 rokov, </a:t>
            </a:r>
            <a:r>
              <a:rPr lang="sk-SK" sz="3900" dirty="0" smtClean="0"/>
              <a:t>študujúca mládež </a:t>
            </a:r>
            <a:r>
              <a:rPr lang="sk-SK" sz="3900" dirty="0"/>
              <a:t>(i na </a:t>
            </a:r>
            <a:r>
              <a:rPr lang="sk-SK" sz="3900" dirty="0" smtClean="0"/>
              <a:t>elitných školách</a:t>
            </a:r>
            <a:r>
              <a:rPr lang="sk-SK" sz="3900" dirty="0"/>
              <a:t>), ani </a:t>
            </a:r>
            <a:r>
              <a:rPr lang="sk-SK" sz="3900" dirty="0" smtClean="0"/>
              <a:t>rodení Trenčania </a:t>
            </a:r>
            <a:r>
              <a:rPr lang="sk-SK" sz="3900" dirty="0" err="1" smtClean="0"/>
              <a:t>poväčšinou</a:t>
            </a:r>
            <a:r>
              <a:rPr lang="sk-SK" sz="3900" dirty="0" smtClean="0"/>
              <a:t> vôbec </a:t>
            </a:r>
            <a:r>
              <a:rPr lang="sk-SK" sz="3900" dirty="0"/>
              <a:t>neboli </a:t>
            </a:r>
            <a:r>
              <a:rPr lang="sk-SK" sz="3900" dirty="0" smtClean="0"/>
              <a:t>oboznámení </a:t>
            </a:r>
            <a:r>
              <a:rPr lang="sk-SK" sz="3900" dirty="0"/>
              <a:t>a teda ani </a:t>
            </a:r>
            <a:r>
              <a:rPr lang="sk-SK" sz="3900" dirty="0" smtClean="0"/>
              <a:t>vybavení základnou znalosťou </a:t>
            </a:r>
            <a:r>
              <a:rPr lang="sk-SK" sz="3900" dirty="0"/>
              <a:t>o diele a </a:t>
            </a:r>
            <a:r>
              <a:rPr lang="sk-SK" sz="3900" dirty="0" smtClean="0"/>
              <a:t>živote </a:t>
            </a:r>
            <a:r>
              <a:rPr lang="sk-SK" sz="3900" dirty="0"/>
              <a:t>Vojtecha </a:t>
            </a:r>
            <a:r>
              <a:rPr lang="sk-SK" sz="3900" dirty="0" err="1" smtClean="0"/>
              <a:t>Zamarovského</a:t>
            </a:r>
            <a:endParaRPr lang="sk-SK" sz="39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346324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688064" y="977774"/>
            <a:ext cx="10619715" cy="4282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3600" dirty="0" smtClean="0"/>
              <a:t>UMEBA </a:t>
            </a:r>
            <a:r>
              <a:rPr lang="sk-SK" sz="3600" dirty="0"/>
              <a:t>zorganizovala a </a:t>
            </a:r>
            <a:r>
              <a:rPr lang="sk-SK" sz="3600" dirty="0" smtClean="0"/>
              <a:t>zabezpečila </a:t>
            </a:r>
            <a:r>
              <a:rPr lang="sk-SK" sz="3600" dirty="0"/>
              <a:t>bannery (s </a:t>
            </a:r>
            <a:r>
              <a:rPr lang="sk-SK" sz="3600" dirty="0" smtClean="0"/>
              <a:t>QR-kódom</a:t>
            </a:r>
            <a:r>
              <a:rPr lang="sk-SK" sz="3600" dirty="0"/>
              <a:t>, </a:t>
            </a:r>
            <a:r>
              <a:rPr lang="sk-SK" sz="3600" dirty="0" smtClean="0"/>
              <a:t>ktorý </a:t>
            </a:r>
            <a:r>
              <a:rPr lang="sk-SK" sz="3600" dirty="0"/>
              <a:t>odkazuje aj na </a:t>
            </a:r>
            <a:r>
              <a:rPr lang="sk-SK" sz="3600" dirty="0" smtClean="0"/>
              <a:t>celé literárne </a:t>
            </a:r>
            <a:r>
              <a:rPr lang="sk-SK" sz="3600" dirty="0"/>
              <a:t>dielo </a:t>
            </a:r>
            <a:r>
              <a:rPr lang="sk-SK" sz="3600" dirty="0" err="1" smtClean="0"/>
              <a:t>Zamarovského</a:t>
            </a:r>
            <a:r>
              <a:rPr lang="sk-SK" sz="3600" dirty="0" smtClean="0"/>
              <a:t> </a:t>
            </a:r>
            <a:r>
              <a:rPr lang="sk-SK" sz="3600" dirty="0"/>
              <a:t>v elektronickej podobe) </a:t>
            </a:r>
            <a:r>
              <a:rPr lang="sk-SK" sz="3600" dirty="0" smtClean="0"/>
              <a:t>rozmiestnené </a:t>
            </a:r>
            <a:r>
              <a:rPr lang="sk-SK" sz="3600" dirty="0"/>
              <a:t>napr. v </a:t>
            </a:r>
            <a:r>
              <a:rPr lang="sk-SK" sz="3600" dirty="0" smtClean="0"/>
              <a:t>ZUŠ Dubnica nad Váhom, Obchodná Akadémia Trenčín</a:t>
            </a:r>
            <a:r>
              <a:rPr lang="sk-SK" sz="3600" dirty="0"/>
              <a:t>, </a:t>
            </a:r>
            <a:r>
              <a:rPr lang="sk-SK" sz="3600" dirty="0" smtClean="0"/>
              <a:t>Gymnázium </a:t>
            </a:r>
            <a:r>
              <a:rPr lang="sk-SK" sz="3600" dirty="0"/>
              <a:t>Myjava, </a:t>
            </a:r>
            <a:r>
              <a:rPr lang="sk-SK" sz="3600" dirty="0" smtClean="0"/>
              <a:t>Gymnázium Spišská Nová </a:t>
            </a:r>
            <a:r>
              <a:rPr lang="sk-SK" sz="3600" dirty="0"/>
              <a:t>Ves, </a:t>
            </a:r>
            <a:r>
              <a:rPr lang="sk-SK" sz="3600" dirty="0" smtClean="0"/>
              <a:t>Gymnázium Nové </a:t>
            </a:r>
            <a:r>
              <a:rPr lang="sk-SK" sz="3600" dirty="0"/>
              <a:t>Mesto nad </a:t>
            </a:r>
            <a:r>
              <a:rPr lang="sk-SK" sz="3600" dirty="0" smtClean="0"/>
              <a:t>Váhom</a:t>
            </a:r>
            <a:r>
              <a:rPr lang="sk-SK" sz="3600" dirty="0"/>
              <a:t>, ale i na </a:t>
            </a:r>
            <a:r>
              <a:rPr lang="sk-SK" sz="3600" dirty="0" smtClean="0"/>
              <a:t>Trenčianskom </a:t>
            </a:r>
            <a:r>
              <a:rPr lang="sk-SK" sz="3600" dirty="0"/>
              <a:t>hrade </a:t>
            </a:r>
            <a:r>
              <a:rPr lang="sk-SK" sz="3600" dirty="0" smtClean="0"/>
              <a:t>či </a:t>
            </a:r>
            <a:r>
              <a:rPr lang="sk-SK" sz="3600" dirty="0"/>
              <a:t>pri </a:t>
            </a:r>
            <a:r>
              <a:rPr lang="sk-SK" sz="3600" dirty="0" smtClean="0"/>
              <a:t>Rímskom nápise </a:t>
            </a:r>
            <a:r>
              <a:rPr lang="sk-SK" sz="3600" dirty="0"/>
              <a:t>v hoteli </a:t>
            </a:r>
            <a:r>
              <a:rPr lang="sk-SK" sz="3600" dirty="0" err="1"/>
              <a:t>Elisabeth</a:t>
            </a:r>
            <a:r>
              <a:rPr lang="sk-SK" sz="3600" dirty="0"/>
              <a:t> ... s desiatkami </a:t>
            </a:r>
            <a:r>
              <a:rPr lang="sk-SK" sz="3600" dirty="0" smtClean="0"/>
              <a:t>tisíc kliknutí</a:t>
            </a:r>
            <a:endParaRPr lang="sk-SK" sz="36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52479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82" y="1843731"/>
            <a:ext cx="5476108" cy="344349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49" y="1843730"/>
            <a:ext cx="5099521" cy="344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9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87" y="1823847"/>
            <a:ext cx="5059284" cy="338582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939" y="1823847"/>
            <a:ext cx="5372336" cy="337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07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4" y="1727306"/>
            <a:ext cx="5291683" cy="355028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71" y="1721903"/>
            <a:ext cx="5367856" cy="355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7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136" y="1392287"/>
            <a:ext cx="3695700" cy="492442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03" y="1844193"/>
            <a:ext cx="5435239" cy="3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268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34" y="1866898"/>
            <a:ext cx="5078333" cy="3776527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802" y="1866897"/>
            <a:ext cx="5752617" cy="377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3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231271" y="558138"/>
            <a:ext cx="9777743" cy="1041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l-PL" sz="3200" dirty="0"/>
              <a:t>Za zmienku stoja i </a:t>
            </a:r>
            <a:r>
              <a:rPr lang="pl-PL" sz="3200" dirty="0" smtClean="0"/>
              <a:t>výstavy </a:t>
            </a:r>
            <a:r>
              <a:rPr lang="pl-PL" sz="3200" dirty="0"/>
              <a:t>s </a:t>
            </a:r>
            <a:r>
              <a:rPr lang="pl-PL" sz="3200" dirty="0" smtClean="0"/>
              <a:t>prednáškou </a:t>
            </a:r>
            <a:r>
              <a:rPr lang="pl-PL" sz="3200" dirty="0"/>
              <a:t>v Novom Meste </a:t>
            </a:r>
            <a:r>
              <a:rPr lang="pl-PL" sz="3200" dirty="0" smtClean="0"/>
              <a:t>nad Váhom, či </a:t>
            </a:r>
            <a:r>
              <a:rPr lang="pl-PL" sz="3200" dirty="0"/>
              <a:t>na Myjave</a:t>
            </a:r>
            <a:endParaRPr lang="sk-SK" sz="32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10" y="1990079"/>
            <a:ext cx="5517782" cy="3641176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638" y="1382762"/>
            <a:ext cx="369570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64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34" y="5776111"/>
            <a:ext cx="1502875" cy="6272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odnadpis 2"/>
          <p:cNvSpPr txBox="1">
            <a:spLocks/>
          </p:cNvSpPr>
          <p:nvPr/>
        </p:nvSpPr>
        <p:spPr>
          <a:xfrm>
            <a:off x="1421394" y="778597"/>
            <a:ext cx="8854472" cy="42822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2800" dirty="0" smtClean="0"/>
              <a:t>V</a:t>
            </a:r>
            <a:r>
              <a:rPr lang="sk-SK" sz="2800" dirty="0"/>
              <a:t>ď</a:t>
            </a:r>
            <a:r>
              <a:rPr lang="sk-SK" sz="2800" dirty="0" smtClean="0"/>
              <a:t>aka patrí všetkým</a:t>
            </a:r>
            <a:r>
              <a:rPr lang="sk-SK" sz="2800" dirty="0"/>
              <a:t>, </a:t>
            </a:r>
            <a:r>
              <a:rPr lang="sk-SK" sz="2800" dirty="0" smtClean="0"/>
              <a:t>ktorí nám nezištne pomáhali </a:t>
            </a:r>
            <a:r>
              <a:rPr lang="sk-SK" sz="2800" dirty="0"/>
              <a:t>a </a:t>
            </a:r>
            <a:r>
              <a:rPr lang="sk-SK" sz="2800" dirty="0" smtClean="0"/>
              <a:t>pomáhajú: </a:t>
            </a:r>
          </a:p>
          <a:p>
            <a:pPr algn="l"/>
            <a:r>
              <a:rPr lang="sk-SK" sz="2800" dirty="0" smtClean="0"/>
              <a:t>Agentúra </a:t>
            </a:r>
            <a:r>
              <a:rPr lang="sk-SK" sz="2800" dirty="0"/>
              <a:t>PARDON, </a:t>
            </a:r>
            <a:r>
              <a:rPr lang="sk-SK" sz="2800" dirty="0" smtClean="0"/>
              <a:t>Župný archív</a:t>
            </a:r>
            <a:r>
              <a:rPr lang="sk-SK" sz="2800" dirty="0"/>
              <a:t>, </a:t>
            </a:r>
            <a:r>
              <a:rPr lang="sk-SK" sz="2800" dirty="0" smtClean="0"/>
              <a:t>Trenčianske múzeum</a:t>
            </a:r>
            <a:r>
              <a:rPr lang="sk-SK" sz="2800" dirty="0"/>
              <a:t>, Hotel </a:t>
            </a:r>
            <a:r>
              <a:rPr lang="sk-SK" sz="2800" dirty="0" err="1"/>
              <a:t>Elisabeth</a:t>
            </a:r>
            <a:r>
              <a:rPr lang="sk-SK" sz="2800" dirty="0"/>
              <a:t>, Vedenie </a:t>
            </a:r>
            <a:r>
              <a:rPr lang="sk-SK" sz="2800" dirty="0" smtClean="0"/>
              <a:t>Trenčianskeho </a:t>
            </a:r>
            <a:r>
              <a:rPr lang="sk-SK" sz="2800" dirty="0"/>
              <a:t>hradu, </a:t>
            </a:r>
            <a:r>
              <a:rPr lang="sk-SK" sz="2800" dirty="0" smtClean="0"/>
              <a:t>Mestský úrad Trenčín</a:t>
            </a:r>
            <a:r>
              <a:rPr lang="sk-SK" sz="2800" dirty="0"/>
              <a:t>, Klub </a:t>
            </a:r>
            <a:r>
              <a:rPr lang="sk-SK" sz="2800" dirty="0" smtClean="0"/>
              <a:t>priateľov </a:t>
            </a:r>
            <a:r>
              <a:rPr lang="sk-SK" sz="2800" dirty="0"/>
              <a:t>Vojtecha </a:t>
            </a:r>
            <a:r>
              <a:rPr lang="sk-SK" sz="2800" dirty="0" err="1" smtClean="0"/>
              <a:t>Zamarovského</a:t>
            </a:r>
            <a:r>
              <a:rPr lang="sk-SK" sz="2800" dirty="0"/>
              <a:t>, profesor Michal </a:t>
            </a:r>
            <a:r>
              <a:rPr lang="sk-SK" sz="2800" dirty="0" err="1"/>
              <a:t>Habaj</a:t>
            </a:r>
            <a:r>
              <a:rPr lang="sk-SK" sz="2800" dirty="0"/>
              <a:t>, profesor Jozef </a:t>
            </a:r>
            <a:r>
              <a:rPr lang="sk-SK" sz="2800" dirty="0" err="1"/>
              <a:t>Leikert</a:t>
            </a:r>
            <a:r>
              <a:rPr lang="sk-SK" sz="2800" dirty="0"/>
              <a:t>, Miestny </a:t>
            </a:r>
            <a:r>
              <a:rPr lang="sk-SK" sz="2800" dirty="0" smtClean="0"/>
              <a:t>úrad </a:t>
            </a:r>
            <a:r>
              <a:rPr lang="sk-SK" sz="2800" dirty="0"/>
              <a:t>Zamarovce ...</a:t>
            </a:r>
          </a:p>
          <a:p>
            <a:pPr algn="l"/>
            <a:endParaRPr lang="sk-SK" sz="2800" dirty="0"/>
          </a:p>
          <a:p>
            <a:pPr algn="l"/>
            <a:r>
              <a:rPr lang="sk-SK" sz="2800" dirty="0" smtClean="0"/>
              <a:t>Veľké poďakovanie patrí všetkým našim sponzorom: </a:t>
            </a:r>
          </a:p>
          <a:p>
            <a:pPr algn="l"/>
            <a:r>
              <a:rPr lang="sk-SK" sz="2800" dirty="0" smtClean="0"/>
              <a:t>pán </a:t>
            </a:r>
            <a:r>
              <a:rPr lang="sk-SK" sz="2800" dirty="0"/>
              <a:t>Miroslav Rosina, Púchov/</a:t>
            </a:r>
            <a:r>
              <a:rPr lang="sk-SK" sz="2800" dirty="0" err="1"/>
              <a:t>Köln</a:t>
            </a:r>
            <a:r>
              <a:rPr lang="sk-SK" sz="2800" dirty="0"/>
              <a:t> a SPP Bratislava</a:t>
            </a:r>
            <a:endParaRPr lang="sk-SK" sz="3900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/>
          </p:nvPr>
        </p:nvSpPr>
        <p:spPr>
          <a:xfrm>
            <a:off x="2145672" y="5862798"/>
            <a:ext cx="1403194" cy="453914"/>
          </a:xfrm>
        </p:spPr>
        <p:txBody>
          <a:bodyPr>
            <a:normAutofit/>
          </a:bodyPr>
          <a:lstStyle/>
          <a:p>
            <a:r>
              <a:rPr lang="sk-SK" sz="1600" dirty="0" smtClean="0"/>
              <a:t>30.10.2026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272579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4642333" y="1612755"/>
            <a:ext cx="2829239" cy="8978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b="1" dirty="0" smtClean="0"/>
              <a:t>ĎAKUJEME</a:t>
            </a:r>
            <a:endParaRPr lang="sk-SK" b="1" dirty="0"/>
          </a:p>
        </p:txBody>
      </p:sp>
      <p:pic>
        <p:nvPicPr>
          <p:cNvPr id="3" name="Obrázok 2" descr="log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48" y="2769101"/>
            <a:ext cx="3077807" cy="14148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odnadpis 2"/>
          <p:cNvSpPr txBox="1">
            <a:spLocks/>
          </p:cNvSpPr>
          <p:nvPr/>
        </p:nvSpPr>
        <p:spPr>
          <a:xfrm>
            <a:off x="4850563" y="4183941"/>
            <a:ext cx="3591208" cy="4539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 smtClean="0"/>
              <a:t>www.umeba.sk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35788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5000"/>
    </mc:Choice>
    <mc:Fallback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288</Words>
  <Application>Microsoft Office PowerPoint</Application>
  <PresentationFormat>Širokouhlá</PresentationFormat>
  <Paragraphs>28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Zahraničné oddelenie</dc:creator>
  <cp:lastModifiedBy>Zahraničné oddelenie</cp:lastModifiedBy>
  <cp:revision>12</cp:revision>
  <dcterms:created xsi:type="dcterms:W3CDTF">2026-10-22T11:19:00Z</dcterms:created>
  <dcterms:modified xsi:type="dcterms:W3CDTF">2026-10-23T09:41:57Z</dcterms:modified>
</cp:coreProperties>
</file>